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10287000" cx="18288000"/>
  <p:notesSz cx="6858000" cy="9144000"/>
  <p:embeddedFontLst>
    <p:embeddedFont>
      <p:font typeface="DM Sans Medium"/>
      <p:regular r:id="rId15"/>
      <p:bold r:id="rId16"/>
      <p:italic r:id="rId17"/>
      <p:boldItalic r:id="rId18"/>
    </p:embeddedFont>
    <p:embeddedFont>
      <p:font typeface="Arimo"/>
      <p:regular r:id="rId19"/>
      <p:bold r:id="rId20"/>
      <p:italic r:id="rId21"/>
      <p:boldItalic r:id="rId22"/>
    </p:embeddedFont>
    <p:embeddedFont>
      <p:font typeface="DM Sans ExtraBold"/>
      <p:bold r:id="rId23"/>
      <p:boldItalic r:id="rId24"/>
    </p:embeddedFont>
    <p:embeddedFont>
      <p:font typeface="DM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9" roundtripDataSignature="AMtx7miv68FRoAYmjLxIY9VpFEVLnQ12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37D5F2-171E-4C17-ADC0-D70B233DA3B0}">
  <a:tblStyle styleId="{D437D5F2-171E-4C17-ADC0-D70B233DA3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-bold.fntdata"/><Relationship Id="rId22" Type="http://schemas.openxmlformats.org/officeDocument/2006/relationships/font" Target="fonts/Arimo-boldItalic.fntdata"/><Relationship Id="rId21" Type="http://schemas.openxmlformats.org/officeDocument/2006/relationships/font" Target="fonts/Arimo-italic.fntdata"/><Relationship Id="rId24" Type="http://schemas.openxmlformats.org/officeDocument/2006/relationships/font" Target="fonts/DMSansExtraBold-boldItalic.fntdata"/><Relationship Id="rId23" Type="http://schemas.openxmlformats.org/officeDocument/2006/relationships/font" Target="fonts/DMSans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MSans-bold.fntdata"/><Relationship Id="rId25" Type="http://schemas.openxmlformats.org/officeDocument/2006/relationships/font" Target="fonts/DMSans-regular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DMSansMedium-regular.fntdata"/><Relationship Id="rId14" Type="http://schemas.openxmlformats.org/officeDocument/2006/relationships/slide" Target="slides/slide8.xml"/><Relationship Id="rId17" Type="http://schemas.openxmlformats.org/officeDocument/2006/relationships/font" Target="fonts/DMSansMedium-italic.fntdata"/><Relationship Id="rId16" Type="http://schemas.openxmlformats.org/officeDocument/2006/relationships/font" Target="fonts/DMSansMedium-bold.fntdata"/><Relationship Id="rId19" Type="http://schemas.openxmlformats.org/officeDocument/2006/relationships/font" Target="fonts/Arimo-regular.fntdata"/><Relationship Id="rId18" Type="http://schemas.openxmlformats.org/officeDocument/2006/relationships/font" Target="fonts/DMSans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Our dashboard helps </a:t>
            </a:r>
            <a:r>
              <a:rPr lang="en-US"/>
              <a:t>researchers, policymakers, &amp; advocates visually explore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1c0a2a6d5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g2a1c0a2a6d5_2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3a90f0a5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g2a3a90f0a59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1c0a2a6d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112" name="Google Shape;112;g2a1c0a2a6d5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3a90f0a59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a3a90f0a59_3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3a90f0a59_8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3a90f0a59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3bc9f2abd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3bc9f2ab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475" y="-1300"/>
            <a:ext cx="18288000" cy="10287000"/>
          </a:xfrm>
          <a:prstGeom prst="rect">
            <a:avLst/>
          </a:prstGeom>
          <a:solidFill>
            <a:srgbClr val="1E1E20">
              <a:alpha val="7254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" name="Google Shape;85;p1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"/>
          <p:cNvSpPr txBox="1"/>
          <p:nvPr/>
        </p:nvSpPr>
        <p:spPr>
          <a:xfrm>
            <a:off x="14906196" y="177501"/>
            <a:ext cx="291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DECEMBER </a:t>
            </a:r>
            <a:r>
              <a:rPr lang="en-US" sz="1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7</a:t>
            </a:r>
            <a:r>
              <a:rPr b="0" i="0" lang="en-US" sz="18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2023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1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"/>
          <p:cNvSpPr txBox="1"/>
          <p:nvPr/>
        </p:nvSpPr>
        <p:spPr>
          <a:xfrm>
            <a:off x="318750" y="2847300"/>
            <a:ext cx="17650500" cy="4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240"/>
              <a:buFont typeface="Arial"/>
              <a:buNone/>
            </a:pPr>
            <a:r>
              <a:rPr b="1" i="0" lang="en-US" sz="1724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HOMELESSNESS </a:t>
            </a:r>
            <a:endParaRPr b="1" i="0" sz="1724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-US" sz="10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THE </a:t>
            </a:r>
            <a:r>
              <a:rPr b="1" lang="en-US" sz="10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LARGEST </a:t>
            </a:r>
            <a:r>
              <a:rPr b="1" i="0" lang="en-US" sz="100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METRO AREAS OF THE US</a:t>
            </a:r>
            <a:endParaRPr b="1" i="0" sz="100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989125" y="9779200"/>
            <a:ext cx="10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DANIEL, </a:t>
            </a:r>
            <a:r>
              <a:rPr lang="en-U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JACOB, KYLE, LAWRIE, MANYA,  PARVATI, SARAH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1c0a2a6d5_2_41"/>
          <p:cNvSpPr/>
          <p:nvPr/>
        </p:nvSpPr>
        <p:spPr>
          <a:xfrm>
            <a:off x="6475" y="-1300"/>
            <a:ext cx="18288000" cy="10287000"/>
          </a:xfrm>
          <a:prstGeom prst="rect">
            <a:avLst/>
          </a:prstGeom>
          <a:solidFill>
            <a:srgbClr val="1E1E20">
              <a:alpha val="72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g2a1c0a2a6d5_2_41"/>
          <p:cNvCxnSpPr/>
          <p:nvPr/>
        </p:nvCxnSpPr>
        <p:spPr>
          <a:xfrm>
            <a:off x="469143" y="598506"/>
            <a:ext cx="17349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g2a1c0a2a6d5_2_41"/>
          <p:cNvCxnSpPr/>
          <p:nvPr/>
        </p:nvCxnSpPr>
        <p:spPr>
          <a:xfrm>
            <a:off x="469143" y="9681901"/>
            <a:ext cx="17349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g2a1c0a2a6d5_2_41"/>
          <p:cNvSpPr txBox="1"/>
          <p:nvPr/>
        </p:nvSpPr>
        <p:spPr>
          <a:xfrm>
            <a:off x="469150" y="598500"/>
            <a:ext cx="90222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Research Links Six Factors to Homelessness</a:t>
            </a:r>
            <a:endParaRPr b="0" i="0" sz="6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2a1c0a2a6d5_2_41"/>
          <p:cNvSpPr txBox="1"/>
          <p:nvPr/>
        </p:nvSpPr>
        <p:spPr>
          <a:xfrm>
            <a:off x="469150" y="5043050"/>
            <a:ext cx="9343500" cy="4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Char char="●"/>
            </a:pPr>
            <a:r>
              <a:rPr lang="en-U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Housing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Char char="●"/>
            </a:pPr>
            <a:r>
              <a:rPr lang="en-U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Public Health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Char char="●"/>
            </a:pPr>
            <a:r>
              <a:rPr lang="en-U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Demographics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Char char="●"/>
            </a:pPr>
            <a:r>
              <a:rPr lang="en-U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Economic Trends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Char char="●"/>
            </a:pPr>
            <a:r>
              <a:rPr lang="en-U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Safety Nets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DM Sans"/>
              <a:buChar char="●"/>
            </a:pPr>
            <a:r>
              <a:rPr lang="en-U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Public Policy</a:t>
            </a:r>
            <a:endParaRPr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2a1c0a2a6d5_2_41"/>
          <p:cNvPicPr preferRelativeResize="0"/>
          <p:nvPr/>
        </p:nvPicPr>
        <p:blipFill rotWithShape="1">
          <a:blip r:embed="rId3">
            <a:alphaModFix/>
          </a:blip>
          <a:srcRect b="0" l="5988" r="18687" t="0"/>
          <a:stretch/>
        </p:blipFill>
        <p:spPr>
          <a:xfrm>
            <a:off x="10318750" y="0"/>
            <a:ext cx="7988877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3a90f0a59_2_0"/>
          <p:cNvSpPr/>
          <p:nvPr/>
        </p:nvSpPr>
        <p:spPr>
          <a:xfrm>
            <a:off x="6475" y="-1300"/>
            <a:ext cx="18288000" cy="10287000"/>
          </a:xfrm>
          <a:prstGeom prst="rect">
            <a:avLst/>
          </a:prstGeom>
          <a:solidFill>
            <a:srgbClr val="1E1E20">
              <a:alpha val="72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g2a3a90f0a59_2_0"/>
          <p:cNvCxnSpPr/>
          <p:nvPr/>
        </p:nvCxnSpPr>
        <p:spPr>
          <a:xfrm>
            <a:off x="469143" y="598506"/>
            <a:ext cx="17349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g2a3a90f0a59_2_0"/>
          <p:cNvCxnSpPr/>
          <p:nvPr/>
        </p:nvCxnSpPr>
        <p:spPr>
          <a:xfrm>
            <a:off x="469143" y="9681901"/>
            <a:ext cx="17349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g2a3a90f0a59_2_0"/>
          <p:cNvSpPr txBox="1"/>
          <p:nvPr/>
        </p:nvSpPr>
        <p:spPr>
          <a:xfrm>
            <a:off x="1002543" y="809625"/>
            <a:ext cx="162306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9"/>
              <a:buFont typeface="Arial"/>
              <a:buNone/>
            </a:pPr>
            <a:r>
              <a:rPr b="1" lang="en-US" sz="8799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OUR CHARACTERISTICS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a3a90f0a59_2_0"/>
          <p:cNvSpPr txBox="1"/>
          <p:nvPr/>
        </p:nvSpPr>
        <p:spPr>
          <a:xfrm>
            <a:off x="14906196" y="177501"/>
            <a:ext cx="2912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November 24, 2023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9" name="Google Shape;109;g2a3a90f0a59_2_0"/>
          <p:cNvGraphicFramePr/>
          <p:nvPr/>
        </p:nvGraphicFramePr>
        <p:xfrm>
          <a:off x="1042100" y="240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{D437D5F2-171E-4C17-ADC0-D70B233DA3B0}</a:tableStyleId>
              </a:tblPr>
              <a:tblGrid>
                <a:gridCol w="4983525"/>
                <a:gridCol w="11399475"/>
              </a:tblGrid>
              <a:tr h="115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800">
                          <a:solidFill>
                            <a:schemeClr val="lt1"/>
                          </a:solidFill>
                          <a:latin typeface="DM Sans ExtraBold"/>
                          <a:ea typeface="DM Sans ExtraBold"/>
                          <a:cs typeface="DM Sans ExtraBold"/>
                          <a:sym typeface="DM Sans ExtraBold"/>
                        </a:rPr>
                        <a:t>Housing</a:t>
                      </a:r>
                      <a:endParaRPr sz="3800">
                        <a:solidFill>
                          <a:schemeClr val="lt1"/>
                        </a:solidFill>
                        <a:latin typeface="DM Sans ExtraBold"/>
                        <a:ea typeface="DM Sans ExtraBold"/>
                        <a:cs typeface="DM Sans ExtraBold"/>
                        <a:sym typeface="DM Sans ExtraBold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House Price Index</a:t>
                      </a:r>
                      <a:endParaRPr b="1" sz="31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1-bedroom </a:t>
                      </a: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Rental Prices</a:t>
                      </a:r>
                      <a:endParaRPr b="1" sz="42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149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800">
                          <a:solidFill>
                            <a:schemeClr val="lt1"/>
                          </a:solidFill>
                          <a:latin typeface="DM Sans ExtraBold"/>
                          <a:ea typeface="DM Sans ExtraBold"/>
                          <a:cs typeface="DM Sans ExtraBold"/>
                          <a:sym typeface="DM Sans ExtraBold"/>
                        </a:rPr>
                        <a:t>Demographics</a:t>
                      </a:r>
                      <a:endParaRPr sz="3800">
                        <a:solidFill>
                          <a:schemeClr val="lt1"/>
                        </a:solidFill>
                        <a:latin typeface="DM Sans ExtraBold"/>
                        <a:ea typeface="DM Sans ExtraBold"/>
                        <a:cs typeface="DM Sans ExtraBold"/>
                        <a:sym typeface="DM Sans ExtraBold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# of people of various </a:t>
                      </a: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</a:t>
                      </a: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enders</a:t>
                      </a:r>
                      <a:endParaRPr b="1" sz="31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# of people in </a:t>
                      </a: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race/ethnicity</a:t>
                      </a:r>
                      <a:r>
                        <a:rPr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categories</a:t>
                      </a:r>
                      <a:endParaRPr sz="31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# of people in different </a:t>
                      </a: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age</a:t>
                      </a:r>
                      <a:r>
                        <a:rPr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categories </a:t>
                      </a:r>
                      <a:endParaRPr sz="42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149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800">
                          <a:solidFill>
                            <a:schemeClr val="lt1"/>
                          </a:solidFill>
                          <a:latin typeface="DM Sans ExtraBold"/>
                          <a:ea typeface="DM Sans ExtraBold"/>
                          <a:cs typeface="DM Sans ExtraBold"/>
                          <a:sym typeface="DM Sans ExtraBold"/>
                        </a:rPr>
                        <a:t>Economics</a:t>
                      </a:r>
                      <a:endParaRPr sz="3800">
                        <a:solidFill>
                          <a:schemeClr val="lt1"/>
                        </a:solidFill>
                        <a:latin typeface="DM Sans ExtraBold"/>
                        <a:ea typeface="DM Sans ExtraBold"/>
                        <a:cs typeface="DM Sans ExtraBold"/>
                        <a:sym typeface="DM Sans ExtraBold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Inflation</a:t>
                      </a:r>
                      <a:endParaRPr b="1" sz="31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Unemployment</a:t>
                      </a:r>
                      <a:endParaRPr b="1" sz="31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Median income</a:t>
                      </a:r>
                      <a:endParaRPr b="1" sz="31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1496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800">
                          <a:solidFill>
                            <a:schemeClr val="lt1"/>
                          </a:solidFill>
                          <a:latin typeface="DM Sans ExtraBold"/>
                          <a:ea typeface="DM Sans ExtraBold"/>
                          <a:cs typeface="DM Sans ExtraBold"/>
                          <a:sym typeface="DM Sans ExtraBold"/>
                        </a:rPr>
                        <a:t>Public Health</a:t>
                      </a:r>
                      <a:endParaRPr sz="3800">
                        <a:solidFill>
                          <a:schemeClr val="lt1"/>
                        </a:solidFill>
                        <a:latin typeface="DM Sans ExtraBold"/>
                        <a:ea typeface="DM Sans ExtraBold"/>
                        <a:cs typeface="DM Sans ExtraBold"/>
                        <a:sym typeface="DM Sans ExtraBold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# of people</a:t>
                      </a: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uninsured</a:t>
                      </a:r>
                      <a:endParaRPr b="1" sz="31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# of people </a:t>
                      </a: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with a disability</a:t>
                      </a:r>
                      <a:endParaRPr b="1" sz="31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# of Deaths Caused by </a:t>
                      </a: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Alcohol, Drug Overdose</a:t>
                      </a:r>
                      <a:endParaRPr b="1" sz="42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1159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800">
                          <a:solidFill>
                            <a:schemeClr val="lt1"/>
                          </a:solidFill>
                          <a:latin typeface="DM Sans ExtraBold"/>
                          <a:ea typeface="DM Sans ExtraBold"/>
                          <a:cs typeface="DM Sans ExtraBold"/>
                          <a:sym typeface="DM Sans ExtraBold"/>
                        </a:rPr>
                        <a:t>Safety Nets</a:t>
                      </a:r>
                      <a:endParaRPr sz="3800">
                        <a:solidFill>
                          <a:schemeClr val="lt1"/>
                        </a:solidFill>
                        <a:latin typeface="DM Sans ExtraBold"/>
                        <a:ea typeface="DM Sans ExtraBold"/>
                        <a:cs typeface="DM Sans ExtraBold"/>
                        <a:sym typeface="DM Sans ExtraBold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SNAP recipients</a:t>
                      </a:r>
                      <a:endParaRPr b="1" sz="31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3100"/>
                        <a:buFont typeface="DM Sans"/>
                        <a:buChar char="●"/>
                      </a:pPr>
                      <a:r>
                        <a:rPr b="1"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Number of beds</a:t>
                      </a:r>
                      <a:r>
                        <a:rPr lang="en-US" sz="3100">
                          <a:solidFill>
                            <a:schemeClr val="lt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</a:t>
                      </a:r>
                      <a:endParaRPr sz="4200">
                        <a:solidFill>
                          <a:schemeClr val="lt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1c0a2a6d5_2_2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1E1E20">
              <a:alpha val="72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g2a1c0a2a6d5_2_23"/>
          <p:cNvCxnSpPr/>
          <p:nvPr/>
        </p:nvCxnSpPr>
        <p:spPr>
          <a:xfrm>
            <a:off x="469143" y="598506"/>
            <a:ext cx="17349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g2a1c0a2a6d5_2_23"/>
          <p:cNvCxnSpPr/>
          <p:nvPr/>
        </p:nvCxnSpPr>
        <p:spPr>
          <a:xfrm>
            <a:off x="-597657" y="9681901"/>
            <a:ext cx="17349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g2a1c0a2a6d5_2_23"/>
          <p:cNvSpPr txBox="1"/>
          <p:nvPr/>
        </p:nvSpPr>
        <p:spPr>
          <a:xfrm>
            <a:off x="10135549" y="743375"/>
            <a:ext cx="76833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99"/>
              <a:buFont typeface="Arial"/>
              <a:buNone/>
            </a:pPr>
            <a:r>
              <a:rPr b="1" lang="en-US" sz="7499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WHERE OUR DATA COMES FROM</a:t>
            </a:r>
            <a:endParaRPr b="0" i="0" sz="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a1c0a2a6d5_2_23"/>
          <p:cNvSpPr txBox="1"/>
          <p:nvPr/>
        </p:nvSpPr>
        <p:spPr>
          <a:xfrm rot="-310707">
            <a:off x="2526952" y="6944567"/>
            <a:ext cx="3799106" cy="307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Housing Price Index </a:t>
            </a:r>
            <a:endParaRPr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9" name="Google Shape;119;g2a1c0a2a6d5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60" y="2208272"/>
            <a:ext cx="1740701" cy="133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a1c0a2a6d5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660" y="696813"/>
            <a:ext cx="1439350" cy="144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g2a1c0a2a6d5_2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288" y="4977656"/>
            <a:ext cx="1590025" cy="16254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2" name="Google Shape;122;g2a1c0a2a6d5_2_23"/>
          <p:cNvCxnSpPr>
            <a:endCxn id="123" idx="1"/>
          </p:cNvCxnSpPr>
          <p:nvPr/>
        </p:nvCxnSpPr>
        <p:spPr>
          <a:xfrm>
            <a:off x="2520750" y="4280875"/>
            <a:ext cx="7683300" cy="1713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" name="Google Shape;123;g2a1c0a2a6d5_2_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4050" y="4094575"/>
            <a:ext cx="3799200" cy="379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g2a1c0a2a6d5_2_23"/>
          <p:cNvCxnSpPr>
            <a:stCxn id="125" idx="1"/>
            <a:endCxn id="125" idx="3"/>
          </p:cNvCxnSpPr>
          <p:nvPr/>
        </p:nvCxnSpPr>
        <p:spPr>
          <a:xfrm>
            <a:off x="2439950" y="3096500"/>
            <a:ext cx="7844400" cy="2452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g2a1c0a2a6d5_2_23"/>
          <p:cNvCxnSpPr/>
          <p:nvPr/>
        </p:nvCxnSpPr>
        <p:spPr>
          <a:xfrm>
            <a:off x="2384900" y="1344025"/>
            <a:ext cx="7932900" cy="37830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g2a1c0a2a6d5_2_23"/>
          <p:cNvCxnSpPr>
            <a:stCxn id="121" idx="3"/>
          </p:cNvCxnSpPr>
          <p:nvPr/>
        </p:nvCxnSpPr>
        <p:spPr>
          <a:xfrm>
            <a:off x="2384313" y="5790377"/>
            <a:ext cx="7900500" cy="581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g2a1c0a2a6d5_2_23"/>
          <p:cNvSpPr txBox="1"/>
          <p:nvPr/>
        </p:nvSpPr>
        <p:spPr>
          <a:xfrm rot="1041571">
            <a:off x="2252773" y="3991595"/>
            <a:ext cx="8218753" cy="662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Median Income, Number of Beds, SNAP recipients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Number of uninsured people </a:t>
            </a:r>
            <a:endParaRPr i="0" sz="2000" u="none" cap="none" strike="noStrike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8" name="Google Shape;128;g2a1c0a2a6d5_2_23"/>
          <p:cNvSpPr txBox="1"/>
          <p:nvPr/>
        </p:nvSpPr>
        <p:spPr>
          <a:xfrm rot="1485970">
            <a:off x="2096315" y="2614426"/>
            <a:ext cx="7628975" cy="661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Homelessness Count, Demographics, </a:t>
            </a:r>
            <a:r>
              <a:rPr lang="en-U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1-bedroom rental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g2a1c0a2a6d5_2_23"/>
          <p:cNvSpPr txBox="1"/>
          <p:nvPr/>
        </p:nvSpPr>
        <p:spPr>
          <a:xfrm rot="293551">
            <a:off x="2524332" y="5614108"/>
            <a:ext cx="3798942" cy="3077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Inflation, Unemployment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2a1c0a2a6d5_2_23"/>
          <p:cNvSpPr txBox="1"/>
          <p:nvPr/>
        </p:nvSpPr>
        <p:spPr>
          <a:xfrm>
            <a:off x="10449600" y="7894400"/>
            <a:ext cx="33081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Integrated Homelessness Dataset</a:t>
            </a:r>
            <a:endParaRPr b="1" sz="3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1" name="Google Shape;131;g2a1c0a2a6d5_2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900" y="6594826"/>
            <a:ext cx="1668801" cy="170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a1c0a2a6d5_2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951" y="3613699"/>
            <a:ext cx="1740700" cy="1296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g2a1c0a2a6d5_2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615" y="8365088"/>
            <a:ext cx="1755349" cy="109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g2a1c0a2a6d5_2_23"/>
          <p:cNvCxnSpPr/>
          <p:nvPr/>
        </p:nvCxnSpPr>
        <p:spPr>
          <a:xfrm flipH="1" rot="10800000">
            <a:off x="2384900" y="6814375"/>
            <a:ext cx="7867200" cy="6699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g2a1c0a2a6d5_2_23"/>
          <p:cNvCxnSpPr/>
          <p:nvPr/>
        </p:nvCxnSpPr>
        <p:spPr>
          <a:xfrm flipH="1" rot="10800000">
            <a:off x="2520750" y="7240275"/>
            <a:ext cx="7813200" cy="16377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g2a1c0a2a6d5_2_23"/>
          <p:cNvSpPr txBox="1"/>
          <p:nvPr/>
        </p:nvSpPr>
        <p:spPr>
          <a:xfrm rot="-738535">
            <a:off x="2444359" y="7924727"/>
            <a:ext cx="5044972" cy="492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Accidental &amp; Overdose Deaths</a:t>
            </a:r>
            <a:endParaRPr sz="3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2a1c0a2a6d5_2_23"/>
          <p:cNvSpPr txBox="1"/>
          <p:nvPr/>
        </p:nvSpPr>
        <p:spPr>
          <a:xfrm rot="811693">
            <a:off x="2499458" y="4373456"/>
            <a:ext cx="3848682" cy="3077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Population, Average Income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a1c0a2a6d5_2_23"/>
          <p:cNvSpPr/>
          <p:nvPr/>
        </p:nvSpPr>
        <p:spPr>
          <a:xfrm>
            <a:off x="13962775" y="4111300"/>
            <a:ext cx="194700" cy="3783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2a1c0a2a6d5_2_23"/>
          <p:cNvSpPr txBox="1"/>
          <p:nvPr/>
        </p:nvSpPr>
        <p:spPr>
          <a:xfrm>
            <a:off x="14244250" y="5556400"/>
            <a:ext cx="3574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Making Available as Asset for Researchers </a:t>
            </a:r>
            <a:endParaRPr sz="2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"/>
          <p:cNvSpPr/>
          <p:nvPr/>
        </p:nvSpPr>
        <p:spPr>
          <a:xfrm>
            <a:off x="6475" y="-1300"/>
            <a:ext cx="18288000" cy="10287000"/>
          </a:xfrm>
          <a:prstGeom prst="rect">
            <a:avLst/>
          </a:prstGeom>
          <a:solidFill>
            <a:srgbClr val="1E1E20">
              <a:alpha val="72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City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 b="18471" l="25903" r="19063" t="38136"/>
          <a:stretch/>
        </p:blipFill>
        <p:spPr>
          <a:xfrm>
            <a:off x="9161000" y="5143500"/>
            <a:ext cx="8657850" cy="4551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5"/>
          <p:cNvCxnSpPr/>
          <p:nvPr/>
        </p:nvCxnSpPr>
        <p:spPr>
          <a:xfrm>
            <a:off x="469143" y="598506"/>
            <a:ext cx="17349715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5"/>
          <p:cNvCxnSpPr/>
          <p:nvPr/>
        </p:nvCxnSpPr>
        <p:spPr>
          <a:xfrm>
            <a:off x="469143" y="9681901"/>
            <a:ext cx="17349715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5"/>
          <p:cNvCxnSpPr/>
          <p:nvPr/>
        </p:nvCxnSpPr>
        <p:spPr>
          <a:xfrm rot="10800000">
            <a:off x="9144000" y="592277"/>
            <a:ext cx="0" cy="9102445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5"/>
          <p:cNvCxnSpPr/>
          <p:nvPr/>
        </p:nvCxnSpPr>
        <p:spPr>
          <a:xfrm>
            <a:off x="469143" y="5143500"/>
            <a:ext cx="17349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5"/>
          <p:cNvSpPr txBox="1"/>
          <p:nvPr/>
        </p:nvSpPr>
        <p:spPr>
          <a:xfrm>
            <a:off x="1326393" y="5652509"/>
            <a:ext cx="694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CHANGES IN RESPONSE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021700" y="6292225"/>
            <a:ext cx="7550700" cy="26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Adding tooltips detailing the MSA, homelessness rate, and population - visible on map hover</a:t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Clear summaries of our predictors, their meanings, and contextual ranges</a:t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Predictiveness now displays </a:t>
            </a: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baseline="30000"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with simple barchart</a:t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Added explicit explanation of lag regression model</a:t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469143" y="177501"/>
            <a:ext cx="2912662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Company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14906196" y="177501"/>
            <a:ext cx="2912662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November 24, 2023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469143" y="9758101"/>
            <a:ext cx="2912662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reallygreatsite.com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14906196" y="9758101"/>
            <a:ext cx="2912662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F4536"/>
                </a:solidFill>
                <a:latin typeface="DM Sans"/>
                <a:ea typeface="DM Sans"/>
                <a:cs typeface="DM Sans"/>
                <a:sym typeface="DM Sans"/>
              </a:rPr>
              <a:t>@reallygreatsite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250200" y="1049050"/>
            <a:ext cx="7361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9"/>
              <a:buFont typeface="Arial"/>
              <a:buNone/>
            </a:pPr>
            <a:r>
              <a:rPr b="1" lang="en-US" sz="8799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OUR DESIGN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10020300" y="1049057"/>
            <a:ext cx="694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USER INTERVIEW FEEDBACK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9518100" y="1758775"/>
            <a:ext cx="79458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I</a:t>
            </a: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ncorporated variables weren’t fully explained or given context</a:t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Predictiveness was hard to interpret</a:t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M Sans"/>
              <a:buChar char="●"/>
            </a:pPr>
            <a:r>
              <a:rPr lang="en-US" sz="2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“Policy people love numbers but hate doing the math”</a:t>
            </a:r>
            <a:endParaRPr sz="2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1021700" y="2403550"/>
            <a:ext cx="755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to meet the needs of our </a:t>
            </a:r>
            <a:r>
              <a:rPr lang="en-US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anticipated</a:t>
            </a:r>
            <a:r>
              <a:rPr lang="en-US" sz="2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users: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1021700" y="4340000"/>
            <a:ext cx="26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Policymakers</a:t>
            </a:r>
            <a:endParaRPr sz="2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3481100" y="4340000"/>
            <a:ext cx="26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NGOs</a:t>
            </a:r>
            <a:endParaRPr sz="2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5940500" y="4340000"/>
            <a:ext cx="263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Researchers</a:t>
            </a:r>
            <a:endParaRPr sz="2200">
              <a:solidFill>
                <a:schemeClr val="l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63" name="Google Shape;16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325" y="2854100"/>
            <a:ext cx="61150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3a90f0a59_3_15"/>
          <p:cNvSpPr/>
          <p:nvPr/>
        </p:nvSpPr>
        <p:spPr>
          <a:xfrm>
            <a:off x="6475" y="-1300"/>
            <a:ext cx="18288000" cy="10287000"/>
          </a:xfrm>
          <a:prstGeom prst="rect">
            <a:avLst/>
          </a:prstGeom>
          <a:solidFill>
            <a:srgbClr val="1E1E20">
              <a:alpha val="72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2a3a90f0a59_3_15"/>
          <p:cNvPicPr preferRelativeResize="0"/>
          <p:nvPr/>
        </p:nvPicPr>
        <p:blipFill rotWithShape="1">
          <a:blip r:embed="rId3">
            <a:alphaModFix/>
          </a:blip>
          <a:srcRect b="0" l="2874" r="2883" t="10225"/>
          <a:stretch/>
        </p:blipFill>
        <p:spPr>
          <a:xfrm>
            <a:off x="3464275" y="1747888"/>
            <a:ext cx="11359349" cy="6784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g2a3a90f0a59_3_15"/>
          <p:cNvCxnSpPr/>
          <p:nvPr/>
        </p:nvCxnSpPr>
        <p:spPr>
          <a:xfrm>
            <a:off x="469143" y="598506"/>
            <a:ext cx="17349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g2a3a90f0a59_3_15"/>
          <p:cNvCxnSpPr/>
          <p:nvPr/>
        </p:nvCxnSpPr>
        <p:spPr>
          <a:xfrm>
            <a:off x="469143" y="9681901"/>
            <a:ext cx="173496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g2a3a90f0a59_3_15"/>
          <p:cNvSpPr txBox="1"/>
          <p:nvPr/>
        </p:nvSpPr>
        <p:spPr>
          <a:xfrm>
            <a:off x="3347277" y="439350"/>
            <a:ext cx="11606400" cy="146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35"/>
              <a:buFont typeface="Arial"/>
              <a:buNone/>
            </a:pPr>
            <a:r>
              <a:rPr b="1" lang="en-US" sz="9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rPr>
              <a:t>SELECT A CITY</a:t>
            </a:r>
            <a:endParaRPr b="0" i="0" sz="9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a3a90f0a59_3_15"/>
          <p:cNvSpPr txBox="1"/>
          <p:nvPr/>
        </p:nvSpPr>
        <p:spPr>
          <a:xfrm>
            <a:off x="4680555" y="8316825"/>
            <a:ext cx="8926800" cy="146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335"/>
              <a:buFont typeface="Arial"/>
              <a:buNone/>
            </a:pPr>
            <a:r>
              <a:rPr b="1" lang="en-US" sz="9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TO START</a:t>
            </a:r>
            <a:endParaRPr b="0" i="0" sz="9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3a90f0a59_8_5"/>
          <p:cNvSpPr/>
          <p:nvPr/>
        </p:nvSpPr>
        <p:spPr>
          <a:xfrm>
            <a:off x="6475" y="-1300"/>
            <a:ext cx="18288000" cy="10287000"/>
          </a:xfrm>
          <a:prstGeom prst="rect">
            <a:avLst/>
          </a:prstGeom>
          <a:solidFill>
            <a:srgbClr val="1E1E20">
              <a:alpha val="72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3bc9f2abd_1_1"/>
          <p:cNvSpPr/>
          <p:nvPr/>
        </p:nvSpPr>
        <p:spPr>
          <a:xfrm>
            <a:off x="6475" y="-1300"/>
            <a:ext cx="18288000" cy="10287000"/>
          </a:xfrm>
          <a:prstGeom prst="rect">
            <a:avLst/>
          </a:prstGeom>
          <a:solidFill>
            <a:srgbClr val="1E1E20">
              <a:alpha val="725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g2a3bc9f2abd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566" y="1094913"/>
            <a:ext cx="8560876" cy="80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